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igma" id="{3F2EC798-E7B0-49D7-9DFF-5BEEDDD36BFF}">
          <p14:sldIdLst>
            <p14:sldId id="256"/>
            <p14:sldId id="262"/>
            <p14:sldId id="263"/>
            <p14:sldId id="264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C41423-80CD-6408-0755-70D37C4EE189}" name="Chad Downes" initials="CD" userId="S::cdownes@smho-smso.ca::e8873f32-0545-45cf-92cf-bcd58f76f97c" providerId="AD"/>
  <p188:author id="{78C63A77-E355-1540-D6FC-B07BA5E7DF0A}" name="Susan Sweet" initials="SS" userId="S::ssweet@smho-smso.ca::3f3b0d9c-fbb5-47a8-87c2-549a2adf9766" providerId="AD"/>
  <p188:author id="{2F0BDAAC-7411-6F87-4B46-6B1B7591DF94}" name="Deborah Shackell" initials="DS" userId="S::dshackell@smho-smso.ca::f728b972-0379-4f9a-98f5-caf5dad6cd0d" providerId="AD"/>
  <p188:author id="{53F365F6-6A0F-4C55-0162-ECF8B70F28CB}" name="Shelly Upson" initials="SU" userId="S::supson@smho-smso.ca::c4995df3-86e0-4f4b-995c-f8ef8fffbf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68F"/>
    <a:srgbClr val="8CC740"/>
    <a:srgbClr val="ED0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>
      <p:cViewPr varScale="1">
        <p:scale>
          <a:sx n="109" d="100"/>
          <a:sy n="109" d="100"/>
        </p:scale>
        <p:origin x="2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 Rathwell" userId="5bddd778-fade-48a8-b9ca-6c498db8f14e" providerId="ADAL" clId="{92821269-223C-014E-B5FB-E33B6C357120}"/>
    <pc:docChg chg="modSld">
      <pc:chgData name="Dani Rathwell" userId="5bddd778-fade-48a8-b9ca-6c498db8f14e" providerId="ADAL" clId="{92821269-223C-014E-B5FB-E33B6C357120}" dt="2023-08-14T18:33:37.418" v="9" actId="20577"/>
      <pc:docMkLst>
        <pc:docMk/>
      </pc:docMkLst>
      <pc:sldChg chg="modSp mod">
        <pc:chgData name="Dani Rathwell" userId="5bddd778-fade-48a8-b9ca-6c498db8f14e" providerId="ADAL" clId="{92821269-223C-014E-B5FB-E33B6C357120}" dt="2023-08-14T18:33:37.418" v="9" actId="20577"/>
        <pc:sldMkLst>
          <pc:docMk/>
          <pc:sldMk cId="3680779373" sldId="256"/>
        </pc:sldMkLst>
        <pc:spChg chg="mod">
          <ac:chgData name="Dani Rathwell" userId="5bddd778-fade-48a8-b9ca-6c498db8f14e" providerId="ADAL" clId="{92821269-223C-014E-B5FB-E33B6C357120}" dt="2023-08-14T18:33:37.418" v="9" actId="20577"/>
          <ac:spMkLst>
            <pc:docMk/>
            <pc:sldMk cId="3680779373" sldId="256"/>
            <ac:spMk id="2" creationId="{CE8C4CC9-2FA9-6F47-C1F5-1377EB6D40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C96CD-E19F-0F4E-BD15-F72CE7D98A69}" type="datetimeFigureOut">
              <a:rPr lang="en-CA" smtClean="0"/>
              <a:t>2023-08-14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4970-96A5-3A49-B3D0-FA0A2CFDB5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7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C4970-96A5-3A49-B3D0-FA0A2CFDB52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0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646F-9AA8-F6EC-5C3F-069C5D717A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978" y="1600199"/>
            <a:ext cx="9976022" cy="1909763"/>
          </a:xfrm>
        </p:spPr>
        <p:txBody>
          <a:bodyPr anchor="t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D6668-3298-AC03-F4E7-602DBCB05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85759" y="1813723"/>
            <a:ext cx="10863332" cy="4702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34FD3-2139-7F91-685C-A0BBD8E9B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-27433"/>
            <a:ext cx="1241193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A501EE-150B-DCD9-AE40-56ED7D280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7597" y="2614040"/>
            <a:ext cx="4467299" cy="43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3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D09A-C5FE-4A13-4249-C31ED2F8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D52D4-427F-CD0C-16F5-6E3669370E26}"/>
              </a:ext>
            </a:extLst>
          </p:cNvPr>
          <p:cNvSpPr txBox="1"/>
          <p:nvPr userDrawn="1"/>
        </p:nvSpPr>
        <p:spPr>
          <a:xfrm>
            <a:off x="651909" y="2160000"/>
            <a:ext cx="10971131" cy="3886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57370-B8F3-075C-9BD3-C3D7811484DB}"/>
              </a:ext>
            </a:extLst>
          </p:cNvPr>
          <p:cNvSpPr txBox="1"/>
          <p:nvPr userDrawn="1"/>
        </p:nvSpPr>
        <p:spPr>
          <a:xfrm>
            <a:off x="651909" y="2160000"/>
            <a:ext cx="10889851" cy="3886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22595-3F9B-066B-CD79-50A997004E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820" y="6356352"/>
            <a:ext cx="2743200" cy="365125"/>
          </a:xfrm>
        </p:spPr>
        <p:txBody>
          <a:bodyPr/>
          <a:lstStyle/>
          <a:p>
            <a:fld id="{C62CAF19-5542-6248-805D-7F800D29F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00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A9A1E1-37C9-AC02-56FD-B9FA9883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1174" y="-41564"/>
            <a:ext cx="12237323" cy="68579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C1D3C-7787-46B1-BF9A-6B5641600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910" y="1589591"/>
            <a:ext cx="10671410" cy="359568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Inter ExtraBold" panose="02000503000000020004"/>
              </a:defRPr>
            </a:lvl1pPr>
            <a:lvl2pPr>
              <a:defRPr sz="4000" b="1">
                <a:solidFill>
                  <a:schemeClr val="bg1"/>
                </a:solidFill>
                <a:latin typeface="Inter ExtraBold" panose="02000503000000020004"/>
              </a:defRPr>
            </a:lvl2pPr>
            <a:lvl3pPr>
              <a:defRPr sz="4000" b="1">
                <a:solidFill>
                  <a:schemeClr val="bg1"/>
                </a:solidFill>
                <a:latin typeface="Inter ExtraBold" panose="02000503000000020004"/>
              </a:defRPr>
            </a:lvl3pPr>
            <a:lvl4pPr>
              <a:defRPr sz="4000" b="1">
                <a:solidFill>
                  <a:schemeClr val="bg1"/>
                </a:solidFill>
                <a:latin typeface="Inter ExtraBold" panose="02000503000000020004"/>
              </a:defRPr>
            </a:lvl4pPr>
            <a:lvl5pPr>
              <a:defRPr sz="4000" b="1">
                <a:solidFill>
                  <a:schemeClr val="bg1"/>
                </a:solidFill>
                <a:latin typeface="Inter ExtraBold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8E634-4EFA-116A-24FF-17EDD525FC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Symbol of the Government of Ontario ">
            <a:extLst>
              <a:ext uri="{FF2B5EF4-FFF2-40B4-BE49-F238E27FC236}">
                <a16:creationId xmlns:a16="http://schemas.microsoft.com/office/drawing/2014/main" id="{5786D31A-0749-2788-7F30-C822EA401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43072" y="6094583"/>
            <a:ext cx="1934862" cy="7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A9A1E1-37C9-AC02-56FD-B9FA9883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1174" y="-41564"/>
            <a:ext cx="12237323" cy="6857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8E634-4EFA-116A-24FF-17EDD525FC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Symbol of the Government of Ontario ">
            <a:extLst>
              <a:ext uri="{FF2B5EF4-FFF2-40B4-BE49-F238E27FC236}">
                <a16:creationId xmlns:a16="http://schemas.microsoft.com/office/drawing/2014/main" id="{5786D31A-0749-2788-7F30-C822EA401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43072" y="6094583"/>
            <a:ext cx="1934862" cy="7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8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8D2A-3878-34EC-E808-0B02B4E5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648000"/>
            <a:ext cx="1078539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2519679"/>
            <a:ext cx="10785390" cy="3657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22443-1B88-2C0F-B1D9-3C9C8A91F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1909" y="2194560"/>
            <a:ext cx="1086953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9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FB1901-E9C2-B1C4-096B-DD543B8F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04" y="1507448"/>
            <a:ext cx="10785391" cy="1325563"/>
          </a:xfrm>
        </p:spPr>
        <p:txBody>
          <a:bodyPr anchor="ctr" anchorCtr="0"/>
          <a:lstStyle>
            <a:lvl1pPr algn="ctr">
              <a:defRPr i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04" y="3017891"/>
            <a:ext cx="10785390" cy="826851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1" i="0">
                <a:latin typeface="Inter ExtraBold" panose="02000503000000020004" pitchFamily="2" charset="0"/>
                <a:ea typeface="Inter ExtraBold" panose="02000503000000020004" pitchFamily="2" charset="0"/>
                <a:cs typeface="+mj-cs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CA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64151C-1F32-45F2-CECE-725A91298C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3304" y="4029621"/>
            <a:ext cx="10785390" cy="132588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1" i="0">
                <a:latin typeface="Inter ExtraBold" panose="02000503000000020004" pitchFamily="2" charset="0"/>
                <a:ea typeface="Inter ExtraBold" panose="02000503000000020004" pitchFamily="2" charset="0"/>
                <a:cs typeface="+mj-cs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CA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22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FB1901-E9C2-B1C4-096B-DD543B8F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540000"/>
            <a:ext cx="1078539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F2902-12B6-D8D9-C462-4793DC26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10" y="2160000"/>
            <a:ext cx="10785390" cy="383935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6F5E-1F5D-4B29-4D6D-6CF36F51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07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E8949-D7DA-C53A-1171-0208AA9A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09" y="540000"/>
            <a:ext cx="107853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D0A01-E8F3-E6CA-FE1A-8C6C7A629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10" y="1825625"/>
            <a:ext cx="107853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24FF3-3C67-7823-58D4-0BD94304E3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91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C62CAF19-5542-6248-805D-7F800D29F06D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Symbol of the Government of Ontario ">
            <a:extLst>
              <a:ext uri="{FF2B5EF4-FFF2-40B4-BE49-F238E27FC236}">
                <a16:creationId xmlns:a16="http://schemas.microsoft.com/office/drawing/2014/main" id="{0A6FBC6D-ED77-B4F0-2DB7-B1303E8181F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9943072" y="6094583"/>
            <a:ext cx="1934862" cy="773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34A5-239F-AD2B-7C32-44F039F8A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0"/>
            <a:ext cx="12193200" cy="35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5" r:id="rId4"/>
    <p:sldLayoutId id="2147483650" r:id="rId5"/>
    <p:sldLayoutId id="2147483657" r:id="rId6"/>
    <p:sldLayoutId id="2147483656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Inter ExtraBold" panose="02000503000000020004" pitchFamily="2" charset="0"/>
          <a:ea typeface="Inter ExtraBold" panose="02000503000000020004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4CC9-2FA9-6F47-C1F5-1377EB6D4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41" y="1476000"/>
            <a:ext cx="5986690" cy="821847"/>
          </a:xfrm>
        </p:spPr>
        <p:txBody>
          <a:bodyPr/>
          <a:lstStyle/>
          <a:p>
            <a:pPr algn="l"/>
            <a:r>
              <a:rPr lang="en-CA" dirty="0">
                <a:latin typeface="Raleway ExtraBold" pitchFamily="2" charset="77"/>
              </a:rPr>
              <a:t>8.1 Self-talk</a:t>
            </a:r>
          </a:p>
        </p:txBody>
      </p:sp>
    </p:spTree>
    <p:extLst>
      <p:ext uri="{BB962C8B-B14F-4D97-AF65-F5344CB8AC3E}">
        <p14:creationId xmlns:p14="http://schemas.microsoft.com/office/powerpoint/2010/main" val="368077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C077AEA-8450-B253-69E4-D775CC2DD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aleway Medium" pitchFamily="2" charset="77"/>
                <a:ea typeface="Inter Extra Bold" panose="02000503000000020004" pitchFamily="2" charset="0"/>
              </a:rPr>
              <a:t>“It’s too hard. I can’t do this.” 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492327-2078-5C47-98A0-7F42069A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91268F"/>
                </a:solidFill>
                <a:latin typeface="Raleway ExtraBold" pitchFamily="2" charset="77"/>
              </a:rPr>
              <a:t>VERSUS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83DCD0-964E-71DE-D840-AFB646E776F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1" dirty="0">
                <a:latin typeface="Raleway Medium" pitchFamily="2" charset="77"/>
                <a:ea typeface="Inter Extra Bold" panose="02000503000000020004" pitchFamily="2" charset="0"/>
                <a:cs typeface="+mn-cs"/>
              </a:rPr>
              <a:t>“I have done hard things before. I’ll try my best.”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C3B81-8E0F-4B13-D7F1-5CD1710D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75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F10BEC-4D7A-504E-0960-6FAB53FD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4000" b="0" dirty="0">
                <a:latin typeface="Raleway Medium" pitchFamily="2" charset="77"/>
                <a:ea typeface="Inter Extra Bold" panose="02000503000000020004" pitchFamily="2" charset="0"/>
                <a:cs typeface="+mn-cs"/>
              </a:rPr>
              <a:t>“I'm such a loser for crying.” </a:t>
            </a:r>
            <a:endParaRPr lang="en-CA" sz="4000" b="0" dirty="0">
              <a:latin typeface="Raleway Medium" pitchFamily="2" charset="77"/>
              <a:ea typeface="Inter Extra Bold" panose="02000503000000020004" pitchFamily="2" charset="0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492327-2078-5C47-98A0-7F42069A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91268F"/>
                </a:solidFill>
                <a:latin typeface="Raleway ExtraBold" pitchFamily="2" charset="77"/>
              </a:rPr>
              <a:t>VERSUS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FC1810-EE17-96F0-93D4-00268300F2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98857" y="4029622"/>
            <a:ext cx="9394285" cy="132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1" dirty="0">
                <a:latin typeface="Raleway Medium" pitchFamily="2" charset="77"/>
                <a:ea typeface="Inter Extra Bold" panose="02000503000000020004" pitchFamily="2" charset="0"/>
                <a:cs typeface="+mn-cs"/>
              </a:rPr>
              <a:t>“Something sad happened. </a:t>
            </a:r>
            <a:br>
              <a:rPr lang="en-US" sz="4000" b="0" i="1" dirty="0">
                <a:latin typeface="Raleway Medium" pitchFamily="2" charset="77"/>
                <a:ea typeface="Inter Extra Bold" panose="02000503000000020004" pitchFamily="2" charset="0"/>
                <a:cs typeface="+mn-cs"/>
              </a:rPr>
            </a:br>
            <a:r>
              <a:rPr lang="en-US" sz="4000" b="0" i="1" dirty="0">
                <a:latin typeface="Raleway Medium" pitchFamily="2" charset="77"/>
                <a:ea typeface="Inter Extra Bold" panose="02000503000000020004" pitchFamily="2" charset="0"/>
                <a:cs typeface="+mn-cs"/>
              </a:rPr>
              <a:t>Crying is a healthy reaction.”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C3B81-8E0F-4B13-D7F1-5CD1710D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17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2025BF-2F3D-2219-D127-D23DE9F4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664" y="1520511"/>
            <a:ext cx="9890673" cy="132556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en-US" sz="4000" dirty="0">
                <a:latin typeface="Inter Extra Bold" panose="02000503000000020004" pitchFamily="2" charset="0"/>
                <a:ea typeface="Inter Extra Bold" panose="02000503000000020004" pitchFamily="2" charset="0"/>
              </a:rPr>
              <a:t> </a:t>
            </a:r>
            <a:r>
              <a:rPr lang="en-US" sz="4000" b="0" dirty="0">
                <a:latin typeface="Raleway Medium" pitchFamily="2" charset="77"/>
                <a:ea typeface="Inter Extra Bold" panose="02000503000000020004" pitchFamily="2" charset="0"/>
                <a:cs typeface="+mn-cs"/>
              </a:rPr>
              <a:t>“I should be able to handle the stress. Everyone else can.” </a:t>
            </a:r>
            <a:endParaRPr lang="en-CA" sz="4000" b="0" dirty="0">
              <a:latin typeface="Raleway Medium" pitchFamily="2" charset="77"/>
              <a:ea typeface="Inter Extra Bold" panose="02000503000000020004" pitchFamily="2" charset="0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492327-2078-5C47-98A0-7F42069A1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91268F"/>
                </a:solidFill>
                <a:latin typeface="Raleway ExtraBold" pitchFamily="2" charset="77"/>
              </a:rPr>
              <a:t>VERSUS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77E581-550F-A527-01C7-001C5C5DB9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50664" y="4042684"/>
            <a:ext cx="9890672" cy="132588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en-US" sz="4000" b="0" i="1" dirty="0">
                <a:latin typeface="Raleway Medium" pitchFamily="2" charset="77"/>
                <a:ea typeface="Inter Extra Bold" panose="02000503000000020004" pitchFamily="2" charset="0"/>
                <a:cs typeface="+mn-cs"/>
              </a:rPr>
              <a:t>“I will try my best and it’s okay to ask for help, if I need it.” </a:t>
            </a:r>
            <a:endParaRPr lang="en-CA" sz="4000" b="0" i="1" dirty="0">
              <a:latin typeface="Raleway Medium" pitchFamily="2" charset="77"/>
              <a:ea typeface="Inter Extra Bold" panose="02000503000000020004" pitchFamily="2" charset="0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C3B81-8E0F-4B13-D7F1-5CD1710D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43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13C441-C37E-4A5A-D57C-FDB7A244DC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44880"/>
            <a:ext cx="10785391" cy="7467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 the two ways of thinking feel different?  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28CBD-79D1-055C-7ADF-10C518DE3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910" y="1605280"/>
            <a:ext cx="10671410" cy="3319040"/>
          </a:xfrm>
        </p:spPr>
        <p:txBody>
          <a:bodyPr>
            <a:normAutofit fontScale="92500"/>
          </a:bodyPr>
          <a:lstStyle/>
          <a:p>
            <a:pPr marL="227965" indent="-227965" fontAlgn="base">
              <a:spcBef>
                <a:spcPts val="1800"/>
              </a:spcBef>
            </a:pPr>
            <a:r>
              <a:rPr lang="en-US" b="0">
                <a:latin typeface="Raleway Medium" pitchFamily="2" charset="77"/>
              </a:rPr>
              <a:t>Do the two ways of thinking feel different?  </a:t>
            </a:r>
          </a:p>
          <a:p>
            <a:pPr marL="227965" indent="-227965" fontAlgn="base">
              <a:spcBef>
                <a:spcPts val="1800"/>
              </a:spcBef>
            </a:pPr>
            <a:r>
              <a:rPr lang="en-US" b="0">
                <a:latin typeface="Raleway Medium" pitchFamily="2" charset="77"/>
              </a:rPr>
              <a:t>Which type of words do you use more often? </a:t>
            </a:r>
          </a:p>
          <a:p>
            <a:pPr marL="227965" indent="-227965" fontAlgn="base">
              <a:spcBef>
                <a:spcPts val="1800"/>
              </a:spcBef>
            </a:pPr>
            <a:r>
              <a:rPr lang="en-US" b="0">
                <a:latin typeface="Raleway Medium" pitchFamily="2" charset="77"/>
              </a:rPr>
              <a:t>How might changing the words we use also change the way we feel?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EAE42-2A96-7FBF-58D5-6DD303C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AF19-5542-6248-805D-7F800D29F06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93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29D4CF93FD40B4303B32156186A5" ma:contentTypeVersion="22" ma:contentTypeDescription="Create a new document." ma:contentTypeScope="" ma:versionID="4ff98c0beaf233157b9ff0c126318679">
  <xsd:schema xmlns:xsd="http://www.w3.org/2001/XMLSchema" xmlns:xs="http://www.w3.org/2001/XMLSchema" xmlns:p="http://schemas.microsoft.com/office/2006/metadata/properties" xmlns:ns2="a1c9f355-ecd3-4278-9438-8cd8c6e98a42" xmlns:ns3="46a5dd20-f0b3-4d61-834b-69fb9fff00eb" targetNamespace="http://schemas.microsoft.com/office/2006/metadata/properties" ma:root="true" ma:fieldsID="60d440ab8ae5d96ed481803fd51c8626" ns2:_="" ns3:_="">
    <xsd:import namespace="a1c9f355-ecd3-4278-9438-8cd8c6e98a42"/>
    <xsd:import namespace="46a5dd20-f0b3-4d61-834b-69fb9fff0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Priority" minOccurs="0"/>
                <xsd:element ref="ns2:MediaLengthInSeconds" minOccurs="0"/>
                <xsd:element ref="ns2:Thumbnail" minOccurs="0"/>
                <xsd:element ref="ns2:Image" minOccurs="0"/>
                <xsd:element ref="ns2:thumbn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9f355-ecd3-4278-9438-8cd8c6e98a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Priority" ma:index="22" nillable="true" ma:displayName="Priority" ma:format="Dropdown" ma:internalName="Priority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thumbnails" ma:index="26" nillable="true" ma:displayName="thumbnails" ma:internalName="thumbnails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ee09c4f2-25f2-413f-84f7-6952626b5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dd20-f0b3-4d61-834b-69fb9fff00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9" nillable="true" ma:displayName="Taxonomy Catch All Column" ma:hidden="true" ma:list="{4843a7ca-e0a5-46f1-9d85-5afda220eee2}" ma:internalName="TaxCatchAll" ma:showField="CatchAllData" ma:web="46a5dd20-f0b3-4d61-834b-69fb9fff00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c9f355-ecd3-4278-9438-8cd8c6e98a42">
      <Terms xmlns="http://schemas.microsoft.com/office/infopath/2007/PartnerControls"/>
    </lcf76f155ced4ddcb4097134ff3c332f>
    <Thumbnail xmlns="a1c9f355-ecd3-4278-9438-8cd8c6e98a42" xsi:nil="true"/>
    <thumbnails xmlns="a1c9f355-ecd3-4278-9438-8cd8c6e98a42" xsi:nil="true"/>
    <Priority xmlns="a1c9f355-ecd3-4278-9438-8cd8c6e98a42" xsi:nil="true"/>
    <TaxCatchAll xmlns="46a5dd20-f0b3-4d61-834b-69fb9fff00eb" xsi:nil="true"/>
    <Image xmlns="a1c9f355-ecd3-4278-9438-8cd8c6e98a42" xsi:nil="true"/>
    <SharedWithUsers xmlns="46a5dd20-f0b3-4d61-834b-69fb9fff00eb">
      <UserInfo>
        <DisplayName/>
        <AccountId xsi:nil="true"/>
        <AccountType/>
      </UserInfo>
    </SharedWithUsers>
    <MediaLengthInSeconds xmlns="a1c9f355-ecd3-4278-9438-8cd8c6e98a42" xsi:nil="true"/>
    <_dlc_DocId xmlns="46a5dd20-f0b3-4d61-834b-69fb9fff00eb">2MMV42CKC3FZ-1937131458-36188</_dlc_DocId>
    <_dlc_DocIdUrl xmlns="46a5dd20-f0b3-4d61-834b-69fb9fff00eb">
      <Url>https://smhosmso.sharepoint.com/sites/SchoolMentalHealthOntario/_layouts/15/DocIdRedir.aspx?ID=2MMV42CKC3FZ-1937131458-36188</Url>
      <Description>2MMV42CKC3FZ-1937131458-36188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6ABBE3-1A4C-4C71-9B7B-AEF5CD10B061}">
  <ds:schemaRefs>
    <ds:schemaRef ds:uri="46a5dd20-f0b3-4d61-834b-69fb9fff00eb"/>
    <ds:schemaRef ds:uri="a1c9f355-ecd3-4278-9438-8cd8c6e98a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1A9545-050E-463C-8BD2-2F237FF859E9}">
  <ds:schemaRefs>
    <ds:schemaRef ds:uri="http://purl.org/dc/elements/1.1/"/>
    <ds:schemaRef ds:uri="http://purl.org/dc/dcmitype/"/>
    <ds:schemaRef ds:uri="46a5dd20-f0b3-4d61-834b-69fb9fff00eb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1c9f355-ecd3-4278-9438-8cd8c6e98a42"/>
  </ds:schemaRefs>
</ds:datastoreItem>
</file>

<file path=customXml/itemProps3.xml><?xml version="1.0" encoding="utf-8"?>
<ds:datastoreItem xmlns:ds="http://schemas.openxmlformats.org/officeDocument/2006/customXml" ds:itemID="{E0779C99-CF45-4EF6-95EC-875CF7B358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256877-5DE9-44CA-A5CF-7A6E8236BA0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129</Words>
  <Application>Microsoft Macintosh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Inter</vt:lpstr>
      <vt:lpstr>Inter Extra Bold</vt:lpstr>
      <vt:lpstr>Inter ExtraBold</vt:lpstr>
      <vt:lpstr>Raleway ExtraBold</vt:lpstr>
      <vt:lpstr>Raleway Medium</vt:lpstr>
      <vt:lpstr>Office Theme</vt:lpstr>
      <vt:lpstr>8.1 Self-talk</vt:lpstr>
      <vt:lpstr>“It’s too hard. I can’t do this.” </vt:lpstr>
      <vt:lpstr>“I'm such a loser for crying.” </vt:lpstr>
      <vt:lpstr> “I should be able to handle the stress. Everyone else can.” </vt:lpstr>
      <vt:lpstr>Do the two ways of thinking feel different?  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8.1 Stigma</dc:title>
  <dc:subject>Mental Health Literacy Modules for Grades 7 and 8 </dc:subject>
  <dc:creator>Ontario Ministry of Education</dc:creator>
  <cp:keywords/>
  <dc:description/>
  <cp:lastModifiedBy>Dani Rathwell</cp:lastModifiedBy>
  <cp:revision>3</cp:revision>
  <dcterms:created xsi:type="dcterms:W3CDTF">2023-06-19T13:41:04Z</dcterms:created>
  <dcterms:modified xsi:type="dcterms:W3CDTF">2023-08-14T18:33:39Z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0x010100CCA129D4CF93FD40B4303B32156186A5</vt:lpwstr>
  </property>
  <property fmtid="{D5CDD505-2E9C-101B-9397-08002B2CF9AE}" pid="3" name="Order">
    <vt:r8>270900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{"FileActivityType":"9","FileActivityTimeStamp":"2023-06-30T14:47:43.327Z","FileActivityUsersOnPage":[{"DisplayName":"Dani Rathwell","Id":"drathwell@smho-smso.ca"}],"FileActivityNavigationId":null}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dlc_DocIdItemGuid">
    <vt:lpwstr>bb5c7942-5977-4667-b483-b210d7ee8d8d</vt:lpwstr>
  </property>
  <property fmtid="{D5CDD505-2E9C-101B-9397-08002B2CF9AE}" pid="9" name="MediaServiceImageTags">
    <vt:lpwstr/>
  </property>
</Properties>
</file>