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omments/modernComment_10D_4ECE8BD0.xml" ContentType="application/vnd.ms-powerpoint.comments+xml"/>
  <Override PartName="/ppt/comments/modernComment_105_6C66597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4"/>
  </p:notesMasterIdLst>
  <p:sldIdLst>
    <p:sldId id="256" r:id="rId6"/>
    <p:sldId id="267" r:id="rId7"/>
    <p:sldId id="266" r:id="rId8"/>
    <p:sldId id="268" r:id="rId9"/>
    <p:sldId id="269" r:id="rId10"/>
    <p:sldId id="261" r:id="rId11"/>
    <p:sldId id="263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F0F021-2D9B-85FE-4B30-B92AB8EAF6CF}" name="Kayla Maiolo" initials="KM" userId="S::kmaiolo@abledocs.com::d86c8266-8119-4e23-9781-35da9731e9f5" providerId="AD"/>
  <p188:author id="{C0C41423-80CD-6408-0755-70D37C4EE189}" name="Chad Downes" initials="CD" userId="S::cdownes@smho-smso.ca::e8873f32-0545-45cf-92cf-bcd58f76f97c" providerId="AD"/>
  <p188:author id="{78C63A77-E355-1540-D6FC-B07BA5E7DF0A}" name="Susan Sweet" initials="SS" userId="S::ssweet@smho-smso.ca::3f3b0d9c-fbb5-47a8-87c2-549a2adf9766" providerId="AD"/>
  <p188:author id="{2F0BDAAC-7411-6F87-4B46-6B1B7591DF94}" name="Deborah Shackell" initials="DS" userId="S::dshackell@smho-smso.ca::f728b972-0379-4f9a-98f5-caf5dad6cd0d" providerId="AD"/>
  <p188:author id="{53F365F6-6A0F-4C55-0162-ECF8B70F28CB}" name="Shelly Upson" initials="SU" userId="S::supson@smho-smso.ca::c4995df3-86e0-4f4b-995c-f8ef8fffbf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740"/>
    <a:srgbClr val="912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6E0D2-1645-4E70-B594-080942DE7696}" v="3" dt="2023-07-31T19:06:48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395"/>
  </p:normalViewPr>
  <p:slideViewPr>
    <p:cSldViewPr snapToGrid="0">
      <p:cViewPr varScale="1">
        <p:scale>
          <a:sx n="109" d="100"/>
          <a:sy n="109" d="100"/>
        </p:scale>
        <p:origin x="216" y="200"/>
      </p:cViewPr>
      <p:guideLst>
        <p:guide orient="horz" pos="1104"/>
        <p:guide pos="3840"/>
      </p:guideLst>
    </p:cSldViewPr>
  </p:slideViewPr>
  <p:outlineViewPr>
    <p:cViewPr>
      <p:scale>
        <a:sx n="33" d="100"/>
        <a:sy n="33" d="100"/>
      </p:scale>
      <p:origin x="0" y="-2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Jakubczyk" userId="2b132ae1-258c-4813-b04c-d4bb60316b70" providerId="ADAL" clId="{4B56E0D2-1645-4E70-B594-080942DE7696}"/>
    <pc:docChg chg="modSld">
      <pc:chgData name="Heather Jakubczyk" userId="2b132ae1-258c-4813-b04c-d4bb60316b70" providerId="ADAL" clId="{4B56E0D2-1645-4E70-B594-080942DE7696}" dt="2023-07-31T19:06:48.451" v="2" actId="20577"/>
      <pc:docMkLst>
        <pc:docMk/>
      </pc:docMkLst>
      <pc:sldChg chg="modSp">
        <pc:chgData name="Heather Jakubczyk" userId="2b132ae1-258c-4813-b04c-d4bb60316b70" providerId="ADAL" clId="{4B56E0D2-1645-4E70-B594-080942DE7696}" dt="2023-07-31T19:06:48.451" v="2" actId="20577"/>
        <pc:sldMkLst>
          <pc:docMk/>
          <pc:sldMk cId="1322159056" sldId="269"/>
        </pc:sldMkLst>
        <pc:spChg chg="mod">
          <ac:chgData name="Heather Jakubczyk" userId="2b132ae1-258c-4813-b04c-d4bb60316b70" providerId="ADAL" clId="{4B56E0D2-1645-4E70-B594-080942DE7696}" dt="2023-07-31T19:06:41.924" v="0" actId="20577"/>
          <ac:spMkLst>
            <pc:docMk/>
            <pc:sldMk cId="1322159056" sldId="269"/>
            <ac:spMk id="2" creationId="{A966061C-252A-6A03-D899-A7B6036FEA01}"/>
          </ac:spMkLst>
        </pc:spChg>
        <pc:spChg chg="mod">
          <ac:chgData name="Heather Jakubczyk" userId="2b132ae1-258c-4813-b04c-d4bb60316b70" providerId="ADAL" clId="{4B56E0D2-1645-4E70-B594-080942DE7696}" dt="2023-07-31T19:06:48.451" v="2" actId="20577"/>
          <ac:spMkLst>
            <pc:docMk/>
            <pc:sldMk cId="1322159056" sldId="269"/>
            <ac:spMk id="3" creationId="{928506AE-A1F0-23BB-2D4C-BB5599CA3638}"/>
          </ac:spMkLst>
        </pc:spChg>
      </pc:sldChg>
    </pc:docChg>
  </pc:docChgLst>
</pc:chgInfo>
</file>

<file path=ppt/comments/modernComment_105_6C66597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903CA76-2E63-4DB5-8A3E-147E53585F7C}" authorId="{78C63A77-E355-1540-D6FC-B07BA5E7DF0A}" created="2023-07-20T10:49:10.30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18646909" sldId="261"/>
      <ac:spMk id="3" creationId="{D720CD21-0D79-3207-22F5-40074372AAE0}"/>
    </ac:deMkLst>
    <p188:txBody>
      <a:bodyPr/>
      <a:lstStyle/>
      <a:p>
        <a:r>
          <a:rPr lang="en-US"/>
          <a:t>Noting the last sentence here was removed. I couldn't track it. </a:t>
        </a:r>
      </a:p>
    </p188:txBody>
  </p188:cm>
</p188:cmLst>
</file>

<file path=ppt/comments/modernComment_10D_4ECE8B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474ED4-5B74-4E39-84F9-FC4A8DF6190F}" authorId="{78C63A77-E355-1540-D6FC-B07BA5E7DF0A}" created="2023-07-20T10:48:12.79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22159056" sldId="269"/>
      <ac:spMk id="2" creationId="{A966061C-252A-6A03-D899-A7B6036FEA01}"/>
    </ac:deMkLst>
    <p188:txBody>
      <a:bodyPr/>
      <a:lstStyle/>
      <a:p>
        <a:r>
          <a:rPr lang="en-US"/>
          <a:t>Noting this is a new slide added July 20, 2023 to address Ministry feedback.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C96CD-E19F-0F4E-BD15-F72CE7D98A69}" type="datetimeFigureOut">
              <a:rPr lang="en-CA" smtClean="0"/>
              <a:t>2023-07-31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C4970-96A5-3A49-B3D0-FA0A2CFDB5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97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F37B03-BE22-0EFA-496B-CF3F3DA97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502" y="2142197"/>
            <a:ext cx="10863332" cy="4702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D34FD3-2139-7F91-685C-A0BBD8E9B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203312" cy="6838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C1646F-9AA8-F6EC-5C3F-069C5D717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978" y="1600199"/>
            <a:ext cx="9976022" cy="1909763"/>
          </a:xfrm>
        </p:spPr>
        <p:txBody>
          <a:bodyPr anchor="t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8526E-DD0B-CE47-5F88-EBCCE9A2A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07597" y="2614040"/>
            <a:ext cx="4467299" cy="437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0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D09A-C5FE-4A13-4249-C31ED2F8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04" y="2766218"/>
            <a:ext cx="10785391" cy="1325563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22595-3F9B-066B-CD79-50A99700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820" y="6356352"/>
            <a:ext cx="2743200" cy="365125"/>
          </a:xfrm>
        </p:spPr>
        <p:txBody>
          <a:bodyPr/>
          <a:lstStyle/>
          <a:p>
            <a:fld id="{C62CAF19-5542-6248-805D-7F800D29F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8008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A9A1E1-37C9-AC02-56FD-B9FA9883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1174" y="-41564"/>
            <a:ext cx="12237323" cy="68579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8E634-4EFA-116A-24FF-17EDD525FC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Symbol of the Government of Ontario ">
            <a:extLst>
              <a:ext uri="{FF2B5EF4-FFF2-40B4-BE49-F238E27FC236}">
                <a16:creationId xmlns:a16="http://schemas.microsoft.com/office/drawing/2014/main" id="{5786D31A-0749-2788-7F30-C822EA4017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43072" y="6094583"/>
            <a:ext cx="1934862" cy="77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5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8D2A-3878-34EC-E808-0B02B4E5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9" y="648000"/>
            <a:ext cx="10785391" cy="74360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CA" sz="3200"/>
            </a:lvl1pPr>
          </a:lstStyle>
          <a:p>
            <a:pPr marL="0"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F2902-12B6-D8D9-C462-4793DC26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10" y="1716725"/>
            <a:ext cx="10785390" cy="446023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rgbClr val="7030A0"/>
                </a:solidFill>
                <a:latin typeface="Inter SemiBold" panose="02000503000000020004"/>
              </a:defRPr>
            </a:lvl1pPr>
            <a:lvl2pPr>
              <a:defRPr lang="en-US">
                <a:solidFill>
                  <a:srgbClr val="7030A0"/>
                </a:solidFill>
                <a:latin typeface="Inter SemiBold" panose="02000503000000020004"/>
              </a:defRPr>
            </a:lvl2pPr>
            <a:lvl3pPr>
              <a:defRPr lang="en-US">
                <a:solidFill>
                  <a:srgbClr val="7030A0"/>
                </a:solidFill>
                <a:latin typeface="Inter SemiBold" panose="02000503000000020004"/>
              </a:defRPr>
            </a:lvl3pPr>
            <a:lvl4pPr>
              <a:defRPr lang="en-US">
                <a:solidFill>
                  <a:srgbClr val="7030A0"/>
                </a:solidFill>
                <a:latin typeface="Inter SemiBold" panose="02000503000000020004"/>
              </a:defRPr>
            </a:lvl4pPr>
            <a:lvl5pPr>
              <a:defRPr lang="en-CA">
                <a:solidFill>
                  <a:srgbClr val="7030A0"/>
                </a:solidFill>
                <a:latin typeface="Inter SemiBold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6F5E-1F5D-4B29-4D6D-6CF36F51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2CAF19-5542-6248-805D-7F800D29F06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8E115C-83B2-6146-B241-4E7FDBCA4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51909" y="1537335"/>
            <a:ext cx="1086953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69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8D2A-3878-34EC-E808-0B02B4E5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9" y="648000"/>
            <a:ext cx="10785391" cy="74360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CA" sz="3200"/>
            </a:lvl1pPr>
          </a:lstStyle>
          <a:p>
            <a:pPr marL="0"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F2902-12B6-D8D9-C462-4793DC26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10" y="1716725"/>
            <a:ext cx="5186915" cy="446023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rgbClr val="7030A0"/>
                </a:solidFill>
                <a:latin typeface="Inter SemiBold" panose="02000503000000020004"/>
              </a:defRPr>
            </a:lvl1pPr>
            <a:lvl2pPr>
              <a:defRPr lang="en-US">
                <a:solidFill>
                  <a:srgbClr val="7030A0"/>
                </a:solidFill>
                <a:latin typeface="Inter SemiBold" panose="02000503000000020004"/>
              </a:defRPr>
            </a:lvl2pPr>
            <a:lvl3pPr>
              <a:defRPr lang="en-US">
                <a:solidFill>
                  <a:srgbClr val="7030A0"/>
                </a:solidFill>
                <a:latin typeface="Inter SemiBold" panose="02000503000000020004"/>
              </a:defRPr>
            </a:lvl3pPr>
            <a:lvl4pPr>
              <a:defRPr lang="en-US">
                <a:solidFill>
                  <a:srgbClr val="7030A0"/>
                </a:solidFill>
                <a:latin typeface="Inter SemiBold" panose="02000503000000020004"/>
              </a:defRPr>
            </a:lvl4pPr>
            <a:lvl5pPr>
              <a:defRPr lang="en-CA">
                <a:solidFill>
                  <a:srgbClr val="7030A0"/>
                </a:solidFill>
                <a:latin typeface="Inter SemiBold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8E115C-83B2-6146-B241-4E7FDBCA4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51909" y="1537335"/>
            <a:ext cx="1086953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58029C-559F-9021-7A1A-58FFC77EBE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3177" y="1716088"/>
            <a:ext cx="5168898" cy="4460237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6F5E-1F5D-4B29-4D6D-6CF36F51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2CAF19-5542-6248-805D-7F800D29F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72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8D2A-3878-34EC-E808-0B02B4E5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9" y="648000"/>
            <a:ext cx="10785391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22443-1B88-2C0F-B1D9-3C9C8A91F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51909" y="2194560"/>
            <a:ext cx="1086953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9501C-40A9-3816-870D-C711F09EDF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96794" y="3428998"/>
            <a:ext cx="3553776" cy="1621300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rgbClr val="91268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ter SemiBold"/>
                <a:ea typeface="Calibri"/>
                <a:cs typeface="Calibri"/>
              </a:defRPr>
            </a:lvl1pPr>
            <a:lvl2pPr marL="457189" indent="0" algn="ctr">
              <a:buNone/>
              <a:defRPr lang="en-US" dirty="0">
                <a:solidFill>
                  <a:schemeClr val="tx1"/>
                </a:solidFill>
                <a:latin typeface="Inter SemiBold"/>
                <a:ea typeface="+mn-ea"/>
              </a:defRPr>
            </a:lvl2pPr>
            <a:lvl3pPr marL="914377" indent="0" algn="ctr">
              <a:buNone/>
              <a:defRPr lang="en-US" dirty="0">
                <a:solidFill>
                  <a:schemeClr val="tx1"/>
                </a:solidFill>
                <a:latin typeface="Inter SemiBold"/>
                <a:ea typeface="+mn-ea"/>
              </a:defRPr>
            </a:lvl3pPr>
            <a:lvl4pPr marL="1371566" indent="0" algn="ctr">
              <a:buNone/>
              <a:defRPr lang="en-US" dirty="0">
                <a:solidFill>
                  <a:schemeClr val="tx1"/>
                </a:solidFill>
                <a:latin typeface="Inter SemiBold"/>
                <a:ea typeface="+mn-ea"/>
              </a:defRPr>
            </a:lvl4pPr>
            <a:lvl5pPr marL="1828755" indent="0" algn="ctr">
              <a:buNone/>
              <a:defRPr lang="en-CA" dirty="0">
                <a:solidFill>
                  <a:schemeClr val="tx1"/>
                </a:solidFill>
                <a:latin typeface="Inter SemiBold"/>
                <a:ea typeface="+mn-ea"/>
              </a:defRPr>
            </a:lvl5pPr>
          </a:lstStyle>
          <a:p>
            <a:pPr marL="228594" lvl="0" indent="-228594" algn="ctr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8E115C-83B2-6146-B241-4E7FDBCA4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51909" y="2194560"/>
            <a:ext cx="1086953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2D3E1D-6916-E4C2-9D2B-A0092C7F10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41430" y="3428998"/>
            <a:ext cx="3553776" cy="1621300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rgbClr val="ED037D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ter SemiBold"/>
                <a:ea typeface="Calibri"/>
                <a:cs typeface="Calibri"/>
              </a:defRPr>
            </a:lvl1pPr>
            <a:lvl2pPr marL="457189" indent="0" algn="ctr">
              <a:buNone/>
              <a:defRPr lang="en-US" dirty="0">
                <a:solidFill>
                  <a:schemeClr val="tx1"/>
                </a:solidFill>
                <a:latin typeface="Inter SemiBold"/>
                <a:ea typeface="+mn-ea"/>
              </a:defRPr>
            </a:lvl2pPr>
            <a:lvl3pPr marL="914377" indent="0" algn="ctr">
              <a:buNone/>
              <a:defRPr lang="en-US" dirty="0">
                <a:solidFill>
                  <a:schemeClr val="tx1"/>
                </a:solidFill>
                <a:latin typeface="Inter SemiBold"/>
                <a:ea typeface="+mn-ea"/>
              </a:defRPr>
            </a:lvl3pPr>
            <a:lvl4pPr marL="1371566" indent="0" algn="ctr">
              <a:buNone/>
              <a:defRPr lang="en-US" dirty="0">
                <a:solidFill>
                  <a:schemeClr val="tx1"/>
                </a:solidFill>
                <a:latin typeface="Inter SemiBold"/>
                <a:ea typeface="+mn-ea"/>
              </a:defRPr>
            </a:lvl4pPr>
            <a:lvl5pPr marL="1828755" indent="0" algn="ctr">
              <a:buNone/>
              <a:defRPr lang="en-CA" dirty="0">
                <a:solidFill>
                  <a:schemeClr val="tx1"/>
                </a:solidFill>
                <a:latin typeface="Inter SemiBold"/>
                <a:ea typeface="+mn-ea"/>
              </a:defRPr>
            </a:lvl5pPr>
          </a:lstStyle>
          <a:p>
            <a:pPr marL="228594" lvl="0" indent="-228594" algn="ctr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6F5E-1F5D-4B29-4D6D-6CF36F51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2CAF19-5542-6248-805D-7F800D29F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994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FB1901-E9C2-B1C4-096B-DD543B8F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9" y="540000"/>
            <a:ext cx="1078539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F2902-12B6-D8D9-C462-4793DC26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10" y="2160000"/>
            <a:ext cx="10785390" cy="383935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6F5E-1F5D-4B29-4D6D-6CF36F51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2CAF19-5542-6248-805D-7F800D29F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07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E8949-D7DA-C53A-1171-0208AA9A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9" y="540000"/>
            <a:ext cx="107853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D0A01-E8F3-E6CA-FE1A-8C6C7A629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10" y="1825625"/>
            <a:ext cx="107853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24FF3-3C67-7823-58D4-0BD94304E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91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C62CAF19-5542-6248-805D-7F800D29F06D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Symbol of the Government of Ontario ">
            <a:extLst>
              <a:ext uri="{FF2B5EF4-FFF2-40B4-BE49-F238E27FC236}">
                <a16:creationId xmlns:a16="http://schemas.microsoft.com/office/drawing/2014/main" id="{0A6FBC6D-ED77-B4F0-2DB7-B1303E8181F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9943072" y="6094583"/>
            <a:ext cx="1934862" cy="773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6634A5-239F-AD2B-7C32-44F039F8A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0"/>
            <a:ext cx="12193200" cy="3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58" r:id="rId5"/>
    <p:sldLayoutId id="2147483657" r:id="rId6"/>
    <p:sldLayoutId id="2147483656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ExtraBold" panose="02000503000000020004" pitchFamily="2" charset="0"/>
          <a:ea typeface="Inter ExtraBold" panose="02000503000000020004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D_4ECE8BD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5_6C66597D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4CC9-2FA9-6F47-C1F5-1377EB6D4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41" y="1476000"/>
            <a:ext cx="4462369" cy="811409"/>
          </a:xfrm>
        </p:spPr>
        <p:txBody>
          <a:bodyPr/>
          <a:lstStyle/>
          <a:p>
            <a:r>
              <a:rPr lang="en-CA" dirty="0">
                <a:latin typeface="Raleway ExtraBold" pitchFamily="2" charset="77"/>
              </a:rPr>
              <a:t>8.2 Minds On</a:t>
            </a:r>
          </a:p>
        </p:txBody>
      </p:sp>
    </p:spTree>
    <p:extLst>
      <p:ext uri="{BB962C8B-B14F-4D97-AF65-F5344CB8AC3E}">
        <p14:creationId xmlns:p14="http://schemas.microsoft.com/office/powerpoint/2010/main" val="368077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DAA0-403E-F72A-0FEC-DC1FFB2E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10" y="643180"/>
            <a:ext cx="10785391" cy="143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latin typeface="Raleway ExtraBold" pitchFamily="2" charset="77"/>
              </a:rPr>
              <a:t>Sometimes I feel </a:t>
            </a:r>
            <a:r>
              <a:rPr lang="en-US" sz="4400" u="sng" dirty="0">
                <a:latin typeface="Raleway ExtraBold" pitchFamily="2" charset="77"/>
              </a:rPr>
              <a:t>stressed</a:t>
            </a:r>
            <a:r>
              <a:rPr lang="en-US" sz="4400" dirty="0">
                <a:latin typeface="Raleway ExtraBold" pitchFamily="2" charset="77"/>
              </a:rPr>
              <a:t>. </a:t>
            </a:r>
            <a:br>
              <a:rPr lang="en-US" sz="4400" dirty="0">
                <a:latin typeface="Inter ExtraBold"/>
              </a:rPr>
            </a:br>
            <a:r>
              <a:rPr lang="en-US" sz="4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itchFamily="2" charset="77"/>
                <a:ea typeface="Inter" panose="02000503000000020004" pitchFamily="2" charset="0"/>
              </a:rPr>
              <a:t>Agree or Disagree?</a:t>
            </a:r>
            <a:endParaRPr lang="en-US" sz="4400" b="0" dirty="0">
              <a:latin typeface="Raleway Medium" pitchFamily="2" charset="77"/>
              <a:ea typeface="Inter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8DF66-778F-92F7-74DC-D505E7E17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AF136-7FF7-EF81-1643-B5C137AFF3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1910" y="3428998"/>
            <a:ext cx="3553776" cy="1621300"/>
          </a:xfrm>
        </p:spPr>
        <p:txBody>
          <a:bodyPr/>
          <a:lstStyle/>
          <a:p>
            <a:r>
              <a:rPr lang="en-CA" b="1" u="sng" dirty="0">
                <a:latin typeface="Raleway" pitchFamily="2" charset="77"/>
              </a:rPr>
              <a:t>STRONGLY AGREE</a:t>
            </a:r>
          </a:p>
        </p:txBody>
      </p:sp>
      <p:sp>
        <p:nvSpPr>
          <p:cNvPr id="3" name="Arrow: Left-Right 2" descr="Two-way arrow leading to and from &quot;STRONGLY AGREE&quot; and STRONGLY DISAGREE&quot;">
            <a:extLst>
              <a:ext uri="{FF2B5EF4-FFF2-40B4-BE49-F238E27FC236}">
                <a16:creationId xmlns:a16="http://schemas.microsoft.com/office/drawing/2014/main" id="{104A7A9A-C603-92CA-F7BB-5070CCEE73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406030" y="3696526"/>
            <a:ext cx="3473886" cy="1086312"/>
          </a:xfrm>
          <a:prstGeom prst="leftRightArrow">
            <a:avLst/>
          </a:prstGeom>
          <a:solidFill>
            <a:srgbClr val="8CC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FA18DE-BB84-BC3E-40EF-028EDB68CC8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986316" y="3428998"/>
            <a:ext cx="3553776" cy="1621300"/>
          </a:xfrm>
        </p:spPr>
        <p:txBody>
          <a:bodyPr>
            <a:normAutofit/>
          </a:bodyPr>
          <a:lstStyle/>
          <a:p>
            <a:r>
              <a:rPr lang="en-CA" b="1" u="sng" dirty="0">
                <a:latin typeface="Raleway" pitchFamily="2" charset="77"/>
              </a:rPr>
              <a:t>STRONGLY DISAGREE</a:t>
            </a:r>
          </a:p>
        </p:txBody>
      </p:sp>
    </p:spTree>
    <p:extLst>
      <p:ext uri="{BB962C8B-B14F-4D97-AF65-F5344CB8AC3E}">
        <p14:creationId xmlns:p14="http://schemas.microsoft.com/office/powerpoint/2010/main" val="401859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DAA0-403E-F72A-0FEC-DC1FFB2E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Raleway ExtraBold" pitchFamily="2" charset="77"/>
              </a:rPr>
              <a:t>Sometimes I feel </a:t>
            </a:r>
            <a:r>
              <a:rPr lang="en-US" sz="3600" u="sng" dirty="0">
                <a:latin typeface="Raleway ExtraBold" pitchFamily="2" charset="77"/>
              </a:rPr>
              <a:t>stressed</a:t>
            </a:r>
            <a:r>
              <a:rPr lang="en-US" sz="3600" dirty="0">
                <a:latin typeface="Raleway ExtraBold" pitchFamily="2" charset="77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D6B39-7F0B-E57A-9171-587A148AB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10" y="1752600"/>
            <a:ext cx="10785390" cy="44243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8000"/>
              </a:lnSpc>
              <a:buNone/>
            </a:pPr>
            <a:r>
              <a:rPr lang="en-US" sz="4000" b="1" dirty="0">
                <a:latin typeface="Raleway SemiBold" pitchFamily="2" charset="77"/>
                <a:cs typeface="+mj-cs"/>
              </a:rPr>
              <a:t>We all experience stress at times. </a:t>
            </a:r>
            <a:br>
              <a:rPr lang="en-US" sz="4000" b="1" dirty="0">
                <a:latin typeface="Raleway SemiBold" pitchFamily="2" charset="77"/>
                <a:cs typeface="+mj-cs"/>
              </a:rPr>
            </a:br>
            <a:r>
              <a:rPr lang="en-US" sz="4000" b="1" dirty="0">
                <a:latin typeface="Raleway SemiBold" pitchFamily="2" charset="77"/>
                <a:cs typeface="+mj-cs"/>
              </a:rPr>
              <a:t>It is part of learning and growing.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8DF66-778F-92F7-74DC-D505E7E17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93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DAA0-403E-F72A-0FEC-DC1FFB2E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9" y="635432"/>
            <a:ext cx="11418171" cy="133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>
                <a:latin typeface="Raleway ExtraBold" pitchFamily="2" charset="77"/>
              </a:rPr>
              <a:t>Stress is bad. We should avoid or get rid of it.  </a:t>
            </a:r>
            <a:r>
              <a:rPr lang="en-US" sz="4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itchFamily="2" charset="77"/>
                <a:ea typeface="Inter" panose="02000503000000020004" pitchFamily="2" charset="0"/>
              </a:rPr>
              <a:t>Agree or Disagree?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8DF66-778F-92F7-74DC-D505E7E17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AF136-7FF7-EF81-1643-B5C137AFF3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1909" y="3428998"/>
            <a:ext cx="3553776" cy="1621300"/>
          </a:xfrm>
        </p:spPr>
        <p:txBody>
          <a:bodyPr>
            <a:normAutofit/>
          </a:bodyPr>
          <a:lstStyle/>
          <a:p>
            <a:r>
              <a:rPr lang="en-CA" b="1" u="sng" dirty="0">
                <a:latin typeface="Raleway" pitchFamily="2" charset="77"/>
              </a:rPr>
              <a:t>STRONGLY AGREE</a:t>
            </a:r>
          </a:p>
        </p:txBody>
      </p:sp>
      <p:sp>
        <p:nvSpPr>
          <p:cNvPr id="3" name="Arrow: Left-Right 2" descr="Two-way arrow leading to and from &quot;STRONGLY AGREE&quot; and STRONGLY DISAGREE&quot;">
            <a:extLst>
              <a:ext uri="{FF2B5EF4-FFF2-40B4-BE49-F238E27FC236}">
                <a16:creationId xmlns:a16="http://schemas.microsoft.com/office/drawing/2014/main" id="{1F9094F1-C358-FBA0-7634-3F576F035A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435728" y="3696526"/>
            <a:ext cx="3342009" cy="1086312"/>
          </a:xfrm>
          <a:prstGeom prst="leftRightArrow">
            <a:avLst/>
          </a:prstGeom>
          <a:solidFill>
            <a:srgbClr val="8CC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FA18DE-BB84-BC3E-40EF-028EDB68CC8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986316" y="3428998"/>
            <a:ext cx="3553776" cy="1621300"/>
          </a:xfrm>
        </p:spPr>
        <p:txBody>
          <a:bodyPr>
            <a:normAutofit/>
          </a:bodyPr>
          <a:lstStyle/>
          <a:p>
            <a:r>
              <a:rPr lang="en-CA" b="1" u="sng" dirty="0">
                <a:latin typeface="Raleway" pitchFamily="2" charset="77"/>
              </a:rPr>
              <a:t>STRONGLY DISAGREE</a:t>
            </a:r>
          </a:p>
        </p:txBody>
      </p:sp>
    </p:spTree>
    <p:extLst>
      <p:ext uri="{BB962C8B-B14F-4D97-AF65-F5344CB8AC3E}">
        <p14:creationId xmlns:p14="http://schemas.microsoft.com/office/powerpoint/2010/main" val="31546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061C-252A-6A03-D899-A7B6036F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Raleway ExtraBold" pitchFamily="2" charset="77"/>
              </a:rPr>
              <a:t>Stress is bad. We should avoid or get rid of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506AE-A1F0-23BB-2D4C-BB5599CA3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b="1" dirty="0">
                <a:latin typeface="Raleway" pitchFamily="2" charset="77"/>
              </a:rPr>
              <a:t>Not necessarily!</a:t>
            </a:r>
          </a:p>
          <a:p>
            <a:pPr marL="227965" indent="-227965"/>
            <a:r>
              <a:rPr lang="en-US" dirty="0">
                <a:solidFill>
                  <a:srgbClr val="333333"/>
                </a:solidFill>
                <a:latin typeface="Raleway" pitchFamily="2" charset="77"/>
                <a:cs typeface="Segoe UI"/>
              </a:rPr>
              <a:t>Stress can be </a:t>
            </a:r>
            <a:r>
              <a:rPr lang="en-US" b="1" dirty="0">
                <a:solidFill>
                  <a:srgbClr val="333333"/>
                </a:solidFill>
                <a:latin typeface="Raleway" pitchFamily="2" charset="77"/>
                <a:cs typeface="Segoe UI"/>
              </a:rPr>
              <a:t>positive</a:t>
            </a:r>
            <a:r>
              <a:rPr lang="en-US" dirty="0">
                <a:solidFill>
                  <a:srgbClr val="333333"/>
                </a:solidFill>
                <a:latin typeface="Raleway" pitchFamily="2" charset="77"/>
                <a:cs typeface="Segoe UI"/>
              </a:rPr>
              <a:t> and even </a:t>
            </a:r>
            <a:r>
              <a:rPr lang="en-US" b="1" dirty="0">
                <a:solidFill>
                  <a:srgbClr val="333333"/>
                </a:solidFill>
                <a:latin typeface="Raleway" pitchFamily="2" charset="77"/>
                <a:cs typeface="Segoe UI"/>
              </a:rPr>
              <a:t>helpful</a:t>
            </a:r>
            <a:r>
              <a:rPr lang="en-US" dirty="0">
                <a:solidFill>
                  <a:srgbClr val="333333"/>
                </a:solidFill>
                <a:latin typeface="Raleway" pitchFamily="2" charset="77"/>
                <a:cs typeface="Segoe UI"/>
              </a:rPr>
              <a:t>—like when we deal with a situation and handling it makes us feel we are capable, learning, and growing.  </a:t>
            </a:r>
            <a:endParaRPr lang="en-US" dirty="0">
              <a:latin typeface="Raleway" pitchFamily="2" charset="77"/>
            </a:endParaRPr>
          </a:p>
          <a:p>
            <a:pPr marL="227965" indent="-227965"/>
            <a:r>
              <a:rPr lang="en-US" dirty="0">
                <a:solidFill>
                  <a:srgbClr val="333333"/>
                </a:solidFill>
                <a:latin typeface="Raleway" pitchFamily="2" charset="77"/>
                <a:cs typeface="Segoe UI"/>
              </a:rPr>
              <a:t>A certain amount of stress also helps motivate us to develop positive ways of coping and to solve problems.  </a:t>
            </a:r>
            <a:endParaRPr lang="en-US" dirty="0">
              <a:latin typeface="Raleway" pitchFamily="2" charset="77"/>
            </a:endParaRPr>
          </a:p>
          <a:p>
            <a:pPr marL="227965" indent="-227965"/>
            <a:r>
              <a:rPr lang="en-US" dirty="0">
                <a:solidFill>
                  <a:srgbClr val="333333"/>
                </a:solidFill>
                <a:latin typeface="Raleway" pitchFamily="2" charset="77"/>
                <a:cs typeface="Segoe UI"/>
              </a:rPr>
              <a:t>It can help us to perform our best and shows something is important to us. </a:t>
            </a:r>
            <a:endParaRPr lang="en-US" dirty="0">
              <a:latin typeface="Raleway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67985-3B75-7B3D-3DDD-451900F58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1590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FC005-93AF-87CC-0F27-8B5CC72A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latin typeface="Raleway ExtraBold" pitchFamily="2" charset="77"/>
              </a:rPr>
              <a:t>Stress is bad. We should avoid or get rid of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0CD21-0D79-3207-22F5-40074372A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10" y="1716725"/>
            <a:ext cx="10785390" cy="55215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US" sz="3500" dirty="0">
                <a:latin typeface="Raleway Medium" pitchFamily="2" charset="77"/>
                <a:cs typeface="+mj-cs"/>
              </a:rPr>
              <a:t>While stress can be uncomfortable, it’s really about how much stress we are experiencing. </a:t>
            </a:r>
          </a:p>
          <a:p>
            <a:pPr marL="568325" indent="-283845">
              <a:lnSpc>
                <a:spcPct val="105000"/>
              </a:lnSpc>
            </a:pPr>
            <a:r>
              <a:rPr lang="en-US" sz="3500" dirty="0">
                <a:latin typeface="Raleway Medium" pitchFamily="2" charset="77"/>
                <a:cs typeface="+mj-cs"/>
              </a:rPr>
              <a:t>Too little, and we feel bored and unmotivated. </a:t>
            </a:r>
          </a:p>
          <a:p>
            <a:pPr marL="568325" indent="-283845">
              <a:lnSpc>
                <a:spcPct val="105000"/>
              </a:lnSpc>
            </a:pPr>
            <a:r>
              <a:rPr lang="en-US" sz="3500" dirty="0">
                <a:latin typeface="Raleway Medium" pitchFamily="2" charset="77"/>
                <a:cs typeface="+mj-cs"/>
              </a:rPr>
              <a:t>Too much, and we feel overwhelmed and exhausted. 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3500" dirty="0">
                <a:latin typeface="Raleway Medium" pitchFamily="2" charset="77"/>
                <a:cs typeface="+mj-cs"/>
              </a:rPr>
              <a:t>But a healthy amount of stress can help us be creative, motivated, and focused.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F527B-7D91-0085-F28A-D62EDA28F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86469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48C068-204C-79F6-7739-8F993A05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latin typeface="Raleway ExtraBold" pitchFamily="2" charset="77"/>
              </a:rPr>
              <a:t>Stress Performance Curve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8D995B-A41A-8660-7736-DABCD7EA9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09" y="1765995"/>
            <a:ext cx="3662915" cy="44805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US" sz="3500" dirty="0">
                <a:solidFill>
                  <a:srgbClr val="7030A0"/>
                </a:solidFill>
                <a:latin typeface="Raleway Medium" pitchFamily="2" charset="77"/>
                <a:cs typeface="+mj-cs"/>
              </a:rPr>
              <a:t>The key is to keep stress in a zone that works for us. Today we’re going to learn strategies that can </a:t>
            </a:r>
            <a:r>
              <a:rPr lang="en-US" sz="3500" dirty="0">
                <a:latin typeface="Raleway Medium" pitchFamily="2" charset="77"/>
                <a:cs typeface="+mj-cs"/>
              </a:rPr>
              <a:t>help</a:t>
            </a:r>
            <a:r>
              <a:rPr lang="en-US" sz="3500" dirty="0">
                <a:solidFill>
                  <a:srgbClr val="7030A0"/>
                </a:solidFill>
                <a:latin typeface="Raleway Medium" pitchFamily="2" charset="77"/>
                <a:cs typeface="+mj-cs"/>
              </a:rPr>
              <a:t>.</a:t>
            </a:r>
            <a:endParaRPr lang="en-US" sz="3500" dirty="0">
              <a:latin typeface="Raleway Medium" pitchFamily="2" charset="77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CAADA-11D5-E58E-BD11-B36781472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11" name="Picture Placeholder 10" descr="Diagram showing understanding stress, including a temperature level and stress level, indicating the following:&#10;&#10;Under-Stressed (low temperature and low stress)&#10;- Bored&#10;- Inactive&#10;- Relaxed&#10;- Unmotivated&#10;- Listless&#10;- Laid back&#10;&#10;Optimum-Stress (medium temperature and medium stress)&#10;- Creative&#10;- Focused&#10;- Engaged&#10;- Productive&#10;- Motivated&#10;- In the zone&#10;&#10;Over-stressed (high temperature and high stress)&#10;- Overwhelmed&#10;- Exhausted&#10;- Breakdown&#10;- Burned out&#10;- Anxiety&#10;- Panicked">
            <a:extLst>
              <a:ext uri="{FF2B5EF4-FFF2-40B4-BE49-F238E27FC236}">
                <a16:creationId xmlns:a16="http://schemas.microsoft.com/office/drawing/2014/main" id="{E57BD8A4-B9C9-8754-4092-8BEFD7FB98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1709" b="10110"/>
          <a:stretch/>
        </p:blipFill>
        <p:spPr>
          <a:xfrm>
            <a:off x="4843575" y="1610790"/>
            <a:ext cx="6388804" cy="4790968"/>
          </a:xfrm>
        </p:spPr>
      </p:pic>
    </p:spTree>
    <p:extLst>
      <p:ext uri="{BB962C8B-B14F-4D97-AF65-F5344CB8AC3E}">
        <p14:creationId xmlns:p14="http://schemas.microsoft.com/office/powerpoint/2010/main" val="140417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4C60-89E4-F195-8BE6-5EDFE5B34A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603375"/>
            <a:ext cx="10785475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credits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EAE42-2A96-7FBF-58D5-6DD303C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2933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29D4CF93FD40B4303B32156186A5" ma:contentTypeVersion="22" ma:contentTypeDescription="Create a new document." ma:contentTypeScope="" ma:versionID="4ff98c0beaf233157b9ff0c126318679">
  <xsd:schema xmlns:xsd="http://www.w3.org/2001/XMLSchema" xmlns:xs="http://www.w3.org/2001/XMLSchema" xmlns:p="http://schemas.microsoft.com/office/2006/metadata/properties" xmlns:ns2="a1c9f355-ecd3-4278-9438-8cd8c6e98a42" xmlns:ns3="46a5dd20-f0b3-4d61-834b-69fb9fff00eb" targetNamespace="http://schemas.microsoft.com/office/2006/metadata/properties" ma:root="true" ma:fieldsID="60d440ab8ae5d96ed481803fd51c8626" ns2:_="" ns3:_="">
    <xsd:import namespace="a1c9f355-ecd3-4278-9438-8cd8c6e98a42"/>
    <xsd:import namespace="46a5dd20-f0b3-4d61-834b-69fb9fff00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Priority" minOccurs="0"/>
                <xsd:element ref="ns2:MediaLengthInSeconds" minOccurs="0"/>
                <xsd:element ref="ns2:Thumbnail" minOccurs="0"/>
                <xsd:element ref="ns2:Image" minOccurs="0"/>
                <xsd:element ref="ns2:thumbn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9f355-ecd3-4278-9438-8cd8c6e98a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Priority" ma:index="22" nillable="true" ma:displayName="Priority" ma:format="Dropdown" ma:internalName="Priority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Image" ma:index="25" nillable="true" ma:displayName="Image" ma:format="Thumbnail" ma:internalName="Image">
      <xsd:simpleType>
        <xsd:restriction base="dms:Unknown"/>
      </xsd:simpleType>
    </xsd:element>
    <xsd:element name="thumbnails" ma:index="26" nillable="true" ma:displayName="thumbnails" ma:internalName="thumbnails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ee09c4f2-25f2-413f-84f7-6952626b5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5dd20-f0b3-4d61-834b-69fb9fff00e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9" nillable="true" ma:displayName="Taxonomy Catch All Column" ma:hidden="true" ma:list="{4843a7ca-e0a5-46f1-9d85-5afda220eee2}" ma:internalName="TaxCatchAll" ma:showField="CatchAllData" ma:web="46a5dd20-f0b3-4d61-834b-69fb9fff00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c9f355-ecd3-4278-9438-8cd8c6e98a42">
      <Terms xmlns="http://schemas.microsoft.com/office/infopath/2007/PartnerControls"/>
    </lcf76f155ced4ddcb4097134ff3c332f>
    <Thumbnail xmlns="a1c9f355-ecd3-4278-9438-8cd8c6e98a42" xsi:nil="true"/>
    <thumbnails xmlns="a1c9f355-ecd3-4278-9438-8cd8c6e98a42" xsi:nil="true"/>
    <Priority xmlns="a1c9f355-ecd3-4278-9438-8cd8c6e98a42" xsi:nil="true"/>
    <TaxCatchAll xmlns="46a5dd20-f0b3-4d61-834b-69fb9fff00eb" xsi:nil="true"/>
    <Image xmlns="a1c9f355-ecd3-4278-9438-8cd8c6e98a42" xsi:nil="true"/>
    <SharedWithUsers xmlns="46a5dd20-f0b3-4d61-834b-69fb9fff00eb">
      <UserInfo>
        <DisplayName/>
        <AccountId xsi:nil="true"/>
        <AccountType/>
      </UserInfo>
    </SharedWithUsers>
    <MediaLengthInSeconds xmlns="a1c9f355-ecd3-4278-9438-8cd8c6e98a42" xsi:nil="true"/>
    <_dlc_DocId xmlns="46a5dd20-f0b3-4d61-834b-69fb9fff00eb">2MMV42CKC3FZ-1937131458-36187</_dlc_DocId>
    <_dlc_DocIdUrl xmlns="46a5dd20-f0b3-4d61-834b-69fb9fff00eb">
      <Url>https://smhosmso.sharepoint.com/sites/SchoolMentalHealthOntario/_layouts/15/DocIdRedir.aspx?ID=2MMV42CKC3FZ-1937131458-36187</Url>
      <Description>2MMV42CKC3FZ-1937131458-36187</Description>
    </_dlc_DocIdUrl>
  </documentManagement>
</p:properties>
</file>

<file path=customXml/itemProps1.xml><?xml version="1.0" encoding="utf-8"?>
<ds:datastoreItem xmlns:ds="http://schemas.openxmlformats.org/officeDocument/2006/customXml" ds:itemID="{3BA4A0D6-81E0-425F-9879-CD3F304471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9f355-ecd3-4278-9438-8cd8c6e98a42"/>
    <ds:schemaRef ds:uri="46a5dd20-f0b3-4d61-834b-69fb9fff00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227F2C-787D-437F-940B-F878795F651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A9DD20E-21B1-41A1-9075-DCEFFD4AAB0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CE600C9-0026-44F6-A45E-30C9A612F461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46a5dd20-f0b3-4d61-834b-69fb9fff00eb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1c9f355-ecd3-4278-9438-8cd8c6e98a4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</TotalTime>
  <Words>242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Inter</vt:lpstr>
      <vt:lpstr>Inter ExtraBold</vt:lpstr>
      <vt:lpstr>Inter SemiBold</vt:lpstr>
      <vt:lpstr>Raleway</vt:lpstr>
      <vt:lpstr>Raleway ExtraBold</vt:lpstr>
      <vt:lpstr>Raleway Medium</vt:lpstr>
      <vt:lpstr>Raleway SemiBold</vt:lpstr>
      <vt:lpstr>Office Theme</vt:lpstr>
      <vt:lpstr>8.2 Minds On</vt:lpstr>
      <vt:lpstr>Sometimes I feel stressed.  Agree or Disagree?</vt:lpstr>
      <vt:lpstr>Sometimes I feel stressed.</vt:lpstr>
      <vt:lpstr>Stress is bad. We should avoid or get rid of it.  Agree or Disagree?</vt:lpstr>
      <vt:lpstr>Stress is bad. We should avoid or get rid of it.</vt:lpstr>
      <vt:lpstr>Stress is bad. We should avoid or get rid of it.</vt:lpstr>
      <vt:lpstr>Stress Performance Curve</vt:lpstr>
      <vt:lpstr>credits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8.2 Minds On</dc:title>
  <dc:subject>Mental Health Literacy Modules for Grades 7 and 8</dc:subject>
  <dc:creator>Ontario Ministry of Education</dc:creator>
  <cp:keywords/>
  <dc:description/>
  <cp:lastModifiedBy>Dani Rathwell</cp:lastModifiedBy>
  <cp:revision>29</cp:revision>
  <dcterms:created xsi:type="dcterms:W3CDTF">2023-06-19T13:41:04Z</dcterms:created>
  <dcterms:modified xsi:type="dcterms:W3CDTF">2023-07-31T20:37:14Z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0x010100CCA129D4CF93FD40B4303B32156186A5</vt:lpwstr>
  </property>
  <property fmtid="{D5CDD505-2E9C-101B-9397-08002B2CF9AE}" pid="3" name="Order">
    <vt:r8>270800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_dlc_DocIdItemGuid">
    <vt:lpwstr>2107b89f-79a5-499b-9f7f-51c078c9459f</vt:lpwstr>
  </property>
  <property fmtid="{D5CDD505-2E9C-101B-9397-08002B2CF9AE}" pid="8" name="MediaServiceImageTags">
    <vt:lpwstr/>
  </property>
</Properties>
</file>